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er, Imran [CTO]" userId="22da63c2-4686-468a-ad12-6d2d393b82eb" providerId="ADAL" clId="{8A5BC26E-D4B7-430A-BA7C-0CC29EE56837}"/>
    <pc:docChg chg="modSld">
      <pc:chgData name="Kader, Imran [CTO]" userId="22da63c2-4686-468a-ad12-6d2d393b82eb" providerId="ADAL" clId="{8A5BC26E-D4B7-430A-BA7C-0CC29EE56837}" dt="2020-06-23T22:25:01.541" v="9" actId="14861"/>
      <pc:docMkLst>
        <pc:docMk/>
      </pc:docMkLst>
      <pc:sldChg chg="modSp">
        <pc:chgData name="Kader, Imran [CTO]" userId="22da63c2-4686-468a-ad12-6d2d393b82eb" providerId="ADAL" clId="{8A5BC26E-D4B7-430A-BA7C-0CC29EE56837}" dt="2020-06-23T22:24:11.896" v="1" actId="14861"/>
        <pc:sldMkLst>
          <pc:docMk/>
          <pc:sldMk cId="2088578498" sldId="264"/>
        </pc:sldMkLst>
        <pc:cxnChg chg="mod">
          <ac:chgData name="Kader, Imran [CTO]" userId="22da63c2-4686-468a-ad12-6d2d393b82eb" providerId="ADAL" clId="{8A5BC26E-D4B7-430A-BA7C-0CC29EE56837}" dt="2020-06-23T22:24:11.896" v="1" actId="14861"/>
          <ac:cxnSpMkLst>
            <pc:docMk/>
            <pc:sldMk cId="2088578498" sldId="264"/>
            <ac:cxnSpMk id="10" creationId="{BE630860-158F-49CA-ACCA-59B8E13786D8}"/>
          </ac:cxnSpMkLst>
        </pc:cxnChg>
        <pc:cxnChg chg="mod">
          <ac:chgData name="Kader, Imran [CTO]" userId="22da63c2-4686-468a-ad12-6d2d393b82eb" providerId="ADAL" clId="{8A5BC26E-D4B7-430A-BA7C-0CC29EE56837}" dt="2020-06-23T22:24:11.896" v="1" actId="14861"/>
          <ac:cxnSpMkLst>
            <pc:docMk/>
            <pc:sldMk cId="2088578498" sldId="264"/>
            <ac:cxnSpMk id="12" creationId="{45330D14-D47E-4B0F-BAB5-02353D510C3C}"/>
          </ac:cxnSpMkLst>
        </pc:cxnChg>
      </pc:sldChg>
      <pc:sldChg chg="modSp">
        <pc:chgData name="Kader, Imran [CTO]" userId="22da63c2-4686-468a-ad12-6d2d393b82eb" providerId="ADAL" clId="{8A5BC26E-D4B7-430A-BA7C-0CC29EE56837}" dt="2020-06-23T22:24:22.049" v="3" actId="14861"/>
        <pc:sldMkLst>
          <pc:docMk/>
          <pc:sldMk cId="2025666798" sldId="265"/>
        </pc:sldMkLst>
        <pc:cxnChg chg="mod">
          <ac:chgData name="Kader, Imran [CTO]" userId="22da63c2-4686-468a-ad12-6d2d393b82eb" providerId="ADAL" clId="{8A5BC26E-D4B7-430A-BA7C-0CC29EE56837}" dt="2020-06-23T22:24:22.049" v="3" actId="14861"/>
          <ac:cxnSpMkLst>
            <pc:docMk/>
            <pc:sldMk cId="2025666798" sldId="265"/>
            <ac:cxnSpMk id="8" creationId="{CA463F55-0A0A-4E9B-A2E9-657947C46B2E}"/>
          </ac:cxnSpMkLst>
        </pc:cxnChg>
      </pc:sldChg>
      <pc:sldChg chg="modSp">
        <pc:chgData name="Kader, Imran [CTO]" userId="22da63c2-4686-468a-ad12-6d2d393b82eb" providerId="ADAL" clId="{8A5BC26E-D4B7-430A-BA7C-0CC29EE56837}" dt="2020-06-23T22:24:34.678" v="5" actId="14861"/>
        <pc:sldMkLst>
          <pc:docMk/>
          <pc:sldMk cId="1481003290" sldId="267"/>
        </pc:sldMkLst>
        <pc:cxnChg chg="mod">
          <ac:chgData name="Kader, Imran [CTO]" userId="22da63c2-4686-468a-ad12-6d2d393b82eb" providerId="ADAL" clId="{8A5BC26E-D4B7-430A-BA7C-0CC29EE56837}" dt="2020-06-23T22:24:34.678" v="5" actId="14861"/>
          <ac:cxnSpMkLst>
            <pc:docMk/>
            <pc:sldMk cId="1481003290" sldId="267"/>
            <ac:cxnSpMk id="14" creationId="{6CD7908B-A6C1-4432-9CEE-76D440096EE6}"/>
          </ac:cxnSpMkLst>
        </pc:cxnChg>
        <pc:cxnChg chg="mod">
          <ac:chgData name="Kader, Imran [CTO]" userId="22da63c2-4686-468a-ad12-6d2d393b82eb" providerId="ADAL" clId="{8A5BC26E-D4B7-430A-BA7C-0CC29EE56837}" dt="2020-06-23T22:24:34.678" v="5" actId="14861"/>
          <ac:cxnSpMkLst>
            <pc:docMk/>
            <pc:sldMk cId="1481003290" sldId="267"/>
            <ac:cxnSpMk id="16" creationId="{F133328E-611A-40C3-98DA-0092388C9AF8}"/>
          </ac:cxnSpMkLst>
        </pc:cxnChg>
      </pc:sldChg>
      <pc:sldChg chg="modSp">
        <pc:chgData name="Kader, Imran [CTO]" userId="22da63c2-4686-468a-ad12-6d2d393b82eb" providerId="ADAL" clId="{8A5BC26E-D4B7-430A-BA7C-0CC29EE56837}" dt="2020-06-23T22:24:47.323" v="7" actId="14861"/>
        <pc:sldMkLst>
          <pc:docMk/>
          <pc:sldMk cId="3882118908" sldId="269"/>
        </pc:sldMkLst>
        <pc:cxnChg chg="mod">
          <ac:chgData name="Kader, Imran [CTO]" userId="22da63c2-4686-468a-ad12-6d2d393b82eb" providerId="ADAL" clId="{8A5BC26E-D4B7-430A-BA7C-0CC29EE56837}" dt="2020-06-23T22:24:47.323" v="7" actId="14861"/>
          <ac:cxnSpMkLst>
            <pc:docMk/>
            <pc:sldMk cId="3882118908" sldId="269"/>
            <ac:cxnSpMk id="8" creationId="{7587F010-DB7E-42FA-A3D6-F99C89971CD4}"/>
          </ac:cxnSpMkLst>
        </pc:cxnChg>
        <pc:cxnChg chg="mod">
          <ac:chgData name="Kader, Imran [CTO]" userId="22da63c2-4686-468a-ad12-6d2d393b82eb" providerId="ADAL" clId="{8A5BC26E-D4B7-430A-BA7C-0CC29EE56837}" dt="2020-06-23T22:24:47.323" v="7" actId="14861"/>
          <ac:cxnSpMkLst>
            <pc:docMk/>
            <pc:sldMk cId="3882118908" sldId="269"/>
            <ac:cxnSpMk id="13" creationId="{A29EAABE-F808-40FE-A9DE-18167BBD279A}"/>
          </ac:cxnSpMkLst>
        </pc:cxnChg>
      </pc:sldChg>
      <pc:sldChg chg="modSp">
        <pc:chgData name="Kader, Imran [CTO]" userId="22da63c2-4686-468a-ad12-6d2d393b82eb" providerId="ADAL" clId="{8A5BC26E-D4B7-430A-BA7C-0CC29EE56837}" dt="2020-06-23T22:25:01.541" v="9" actId="14861"/>
        <pc:sldMkLst>
          <pc:docMk/>
          <pc:sldMk cId="2449592139" sldId="270"/>
        </pc:sldMkLst>
        <pc:cxnChg chg="mod">
          <ac:chgData name="Kader, Imran [CTO]" userId="22da63c2-4686-468a-ad12-6d2d393b82eb" providerId="ADAL" clId="{8A5BC26E-D4B7-430A-BA7C-0CC29EE56837}" dt="2020-06-23T22:25:01.541" v="9" actId="14861"/>
          <ac:cxnSpMkLst>
            <pc:docMk/>
            <pc:sldMk cId="2449592139" sldId="270"/>
            <ac:cxnSpMk id="8" creationId="{4257147D-D973-4675-AC8D-604B19E34E03}"/>
          </ac:cxnSpMkLst>
        </pc:cxnChg>
        <pc:cxnChg chg="mod">
          <ac:chgData name="Kader, Imran [CTO]" userId="22da63c2-4686-468a-ad12-6d2d393b82eb" providerId="ADAL" clId="{8A5BC26E-D4B7-430A-BA7C-0CC29EE56837}" dt="2020-06-23T22:25:01.541" v="9" actId="14861"/>
          <ac:cxnSpMkLst>
            <pc:docMk/>
            <pc:sldMk cId="2449592139" sldId="270"/>
            <ac:cxnSpMk id="10" creationId="{9950E140-B647-4CCA-B472-437C9E2A08F8}"/>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50EA-743E-46F7-ADD0-D66D4FE8D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06FC51-854D-4DC6-926F-ADD753217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0CFFB3-799C-4F44-89F5-652C9E524D2B}"/>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5" name="Footer Placeholder 4">
            <a:extLst>
              <a:ext uri="{FF2B5EF4-FFF2-40B4-BE49-F238E27FC236}">
                <a16:creationId xmlns:a16="http://schemas.microsoft.com/office/drawing/2014/main" id="{1CF07C14-4C90-4888-9F2A-94F8E4BF76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B350C-EA51-45D6-A12E-04F3C999E8A8}"/>
              </a:ext>
            </a:extLst>
          </p:cNvPr>
          <p:cNvSpPr>
            <a:spLocks noGrp="1"/>
          </p:cNvSpPr>
          <p:nvPr>
            <p:ph type="sldNum" sz="quarter" idx="12"/>
          </p:nvPr>
        </p:nvSpPr>
        <p:spPr/>
        <p:txBody>
          <a:bodyPr/>
          <a:lstStyle/>
          <a:p>
            <a:fld id="{76CF6273-13E8-49D7-A969-1231D163573F}" type="slidenum">
              <a:rPr lang="en-US" smtClean="0"/>
              <a:t>‹#›</a:t>
            </a:fld>
            <a:endParaRPr lang="en-US"/>
          </a:p>
        </p:txBody>
      </p:sp>
    </p:spTree>
    <p:extLst>
      <p:ext uri="{BB962C8B-B14F-4D97-AF65-F5344CB8AC3E}">
        <p14:creationId xmlns:p14="http://schemas.microsoft.com/office/powerpoint/2010/main" val="9176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25F3-DF04-44C9-9DF7-9B2AAB85DE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39D990-C0A4-40B2-BAC2-684E2824D4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0A698B-D292-4B6B-B4E4-A27B5CC7279D}"/>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5" name="Footer Placeholder 4">
            <a:extLst>
              <a:ext uri="{FF2B5EF4-FFF2-40B4-BE49-F238E27FC236}">
                <a16:creationId xmlns:a16="http://schemas.microsoft.com/office/drawing/2014/main" id="{E586DB97-997B-4FF1-932D-AB5264E4D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EF56E-D9A6-4B25-9B22-0F81C7F16BAA}"/>
              </a:ext>
            </a:extLst>
          </p:cNvPr>
          <p:cNvSpPr>
            <a:spLocks noGrp="1"/>
          </p:cNvSpPr>
          <p:nvPr>
            <p:ph type="sldNum" sz="quarter" idx="12"/>
          </p:nvPr>
        </p:nvSpPr>
        <p:spPr/>
        <p:txBody>
          <a:bodyPr/>
          <a:lstStyle/>
          <a:p>
            <a:fld id="{76CF6273-13E8-49D7-A969-1231D163573F}" type="slidenum">
              <a:rPr lang="en-US" smtClean="0"/>
              <a:t>‹#›</a:t>
            </a:fld>
            <a:endParaRPr lang="en-US"/>
          </a:p>
        </p:txBody>
      </p:sp>
    </p:spTree>
    <p:extLst>
      <p:ext uri="{BB962C8B-B14F-4D97-AF65-F5344CB8AC3E}">
        <p14:creationId xmlns:p14="http://schemas.microsoft.com/office/powerpoint/2010/main" val="735112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0D106-ED44-423E-B045-0497F34817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05AEF-5A50-4A66-8BBF-2858B3ADC2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7C842-4A89-4A99-AA12-EA9AD1D13497}"/>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5" name="Footer Placeholder 4">
            <a:extLst>
              <a:ext uri="{FF2B5EF4-FFF2-40B4-BE49-F238E27FC236}">
                <a16:creationId xmlns:a16="http://schemas.microsoft.com/office/drawing/2014/main" id="{81A68823-3E89-4842-BF7B-BC206502F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55700-DDC6-4518-B065-A8674E6912AA}"/>
              </a:ext>
            </a:extLst>
          </p:cNvPr>
          <p:cNvSpPr>
            <a:spLocks noGrp="1"/>
          </p:cNvSpPr>
          <p:nvPr>
            <p:ph type="sldNum" sz="quarter" idx="12"/>
          </p:nvPr>
        </p:nvSpPr>
        <p:spPr/>
        <p:txBody>
          <a:bodyPr/>
          <a:lstStyle/>
          <a:p>
            <a:fld id="{76CF6273-13E8-49D7-A969-1231D163573F}" type="slidenum">
              <a:rPr lang="en-US" smtClean="0"/>
              <a:t>‹#›</a:t>
            </a:fld>
            <a:endParaRPr lang="en-US"/>
          </a:p>
        </p:txBody>
      </p:sp>
    </p:spTree>
    <p:extLst>
      <p:ext uri="{BB962C8B-B14F-4D97-AF65-F5344CB8AC3E}">
        <p14:creationId xmlns:p14="http://schemas.microsoft.com/office/powerpoint/2010/main" val="244099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9CC1-0DCC-4B3F-8035-BE1ED92E87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859A5-5A15-4693-9AEC-C70722CFFE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32E98-1A6A-40EF-9279-D3B23A6A042F}"/>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5" name="Footer Placeholder 4">
            <a:extLst>
              <a:ext uri="{FF2B5EF4-FFF2-40B4-BE49-F238E27FC236}">
                <a16:creationId xmlns:a16="http://schemas.microsoft.com/office/drawing/2014/main" id="{3F2149E3-4ED5-483A-A72F-1902DA92D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25FB4-0FA6-4429-BE49-BCA7273047FE}"/>
              </a:ext>
            </a:extLst>
          </p:cNvPr>
          <p:cNvSpPr>
            <a:spLocks noGrp="1"/>
          </p:cNvSpPr>
          <p:nvPr>
            <p:ph type="sldNum" sz="quarter" idx="12"/>
          </p:nvPr>
        </p:nvSpPr>
        <p:spPr/>
        <p:txBody>
          <a:bodyPr/>
          <a:lstStyle/>
          <a:p>
            <a:fld id="{76CF6273-13E8-49D7-A969-1231D163573F}" type="slidenum">
              <a:rPr lang="en-US" smtClean="0"/>
              <a:t>‹#›</a:t>
            </a:fld>
            <a:endParaRPr lang="en-US"/>
          </a:p>
        </p:txBody>
      </p:sp>
      <p:pic>
        <p:nvPicPr>
          <p:cNvPr id="7" name="Picture 6" descr="A close up of a flag&#10;&#10;Description automatically generated">
            <a:extLst>
              <a:ext uri="{FF2B5EF4-FFF2-40B4-BE49-F238E27FC236}">
                <a16:creationId xmlns:a16="http://schemas.microsoft.com/office/drawing/2014/main" id="{3677651A-8E73-43CE-8AB0-D952404096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5925" y="0"/>
            <a:ext cx="2886075" cy="735306"/>
          </a:xfrm>
          <a:prstGeom prst="rect">
            <a:avLst/>
          </a:prstGeom>
        </p:spPr>
      </p:pic>
      <p:pic>
        <p:nvPicPr>
          <p:cNvPr id="9" name="Picture 8" descr="A picture containing basketball, kite&#10;&#10;Description automatically generated">
            <a:extLst>
              <a:ext uri="{FF2B5EF4-FFF2-40B4-BE49-F238E27FC236}">
                <a16:creationId xmlns:a16="http://schemas.microsoft.com/office/drawing/2014/main" id="{9A88C122-661A-4F2A-B948-C12D5AB990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019800"/>
            <a:ext cx="838200" cy="838200"/>
          </a:xfrm>
          <a:prstGeom prst="rect">
            <a:avLst/>
          </a:prstGeom>
        </p:spPr>
      </p:pic>
    </p:spTree>
    <p:extLst>
      <p:ext uri="{BB962C8B-B14F-4D97-AF65-F5344CB8AC3E}">
        <p14:creationId xmlns:p14="http://schemas.microsoft.com/office/powerpoint/2010/main" val="385048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7C34-182A-4C17-BAF5-4E766DCFC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A74BE2-6131-46A3-82DF-3D7438BD7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4CB22-7E2F-42A2-A907-6402E76971E9}"/>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5" name="Footer Placeholder 4">
            <a:extLst>
              <a:ext uri="{FF2B5EF4-FFF2-40B4-BE49-F238E27FC236}">
                <a16:creationId xmlns:a16="http://schemas.microsoft.com/office/drawing/2014/main" id="{E67757B1-DC2B-4A36-A6E5-F065C63D3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8DBD7-3ADA-4350-A67E-10967B2F4026}"/>
              </a:ext>
            </a:extLst>
          </p:cNvPr>
          <p:cNvSpPr>
            <a:spLocks noGrp="1"/>
          </p:cNvSpPr>
          <p:nvPr>
            <p:ph type="sldNum" sz="quarter" idx="12"/>
          </p:nvPr>
        </p:nvSpPr>
        <p:spPr/>
        <p:txBody>
          <a:bodyPr/>
          <a:lstStyle/>
          <a:p>
            <a:fld id="{76CF6273-13E8-49D7-A969-1231D163573F}" type="slidenum">
              <a:rPr lang="en-US" smtClean="0"/>
              <a:t>‹#›</a:t>
            </a:fld>
            <a:endParaRPr lang="en-US"/>
          </a:p>
        </p:txBody>
      </p:sp>
    </p:spTree>
    <p:extLst>
      <p:ext uri="{BB962C8B-B14F-4D97-AF65-F5344CB8AC3E}">
        <p14:creationId xmlns:p14="http://schemas.microsoft.com/office/powerpoint/2010/main" val="111485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4332-6708-4E89-8861-22E4BD707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1AC4F-647F-48C0-B2F2-B56CC3C03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2C2FE5-FF14-4046-BF7A-5E73EE9CCC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6A4FA0-34AC-4CEA-9F88-8E215CC6ACB2}"/>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6" name="Footer Placeholder 5">
            <a:extLst>
              <a:ext uri="{FF2B5EF4-FFF2-40B4-BE49-F238E27FC236}">
                <a16:creationId xmlns:a16="http://schemas.microsoft.com/office/drawing/2014/main" id="{A98B2C62-573D-4701-AF86-3B0426FB1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5B70E-FFCF-4195-A778-C1EE3C1B966D}"/>
              </a:ext>
            </a:extLst>
          </p:cNvPr>
          <p:cNvSpPr>
            <a:spLocks noGrp="1"/>
          </p:cNvSpPr>
          <p:nvPr>
            <p:ph type="sldNum" sz="quarter" idx="12"/>
          </p:nvPr>
        </p:nvSpPr>
        <p:spPr/>
        <p:txBody>
          <a:bodyPr/>
          <a:lstStyle/>
          <a:p>
            <a:fld id="{76CF6273-13E8-49D7-A969-1231D163573F}" type="slidenum">
              <a:rPr lang="en-US" smtClean="0"/>
              <a:t>‹#›</a:t>
            </a:fld>
            <a:endParaRPr lang="en-US"/>
          </a:p>
        </p:txBody>
      </p:sp>
      <p:pic>
        <p:nvPicPr>
          <p:cNvPr id="8" name="Picture 7" descr="A close up of a flag&#10;&#10;Description automatically generated">
            <a:extLst>
              <a:ext uri="{FF2B5EF4-FFF2-40B4-BE49-F238E27FC236}">
                <a16:creationId xmlns:a16="http://schemas.microsoft.com/office/drawing/2014/main" id="{21600C1A-369D-4B13-AADE-247410095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5925" y="0"/>
            <a:ext cx="2886075" cy="735306"/>
          </a:xfrm>
          <a:prstGeom prst="rect">
            <a:avLst/>
          </a:prstGeom>
        </p:spPr>
      </p:pic>
      <p:pic>
        <p:nvPicPr>
          <p:cNvPr id="9" name="Picture 8" descr="A picture containing basketball, kite&#10;&#10;Description automatically generated">
            <a:extLst>
              <a:ext uri="{FF2B5EF4-FFF2-40B4-BE49-F238E27FC236}">
                <a16:creationId xmlns:a16="http://schemas.microsoft.com/office/drawing/2014/main" id="{960B042A-987E-4991-9974-EDFBDC51FA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019800"/>
            <a:ext cx="838200" cy="838200"/>
          </a:xfrm>
          <a:prstGeom prst="rect">
            <a:avLst/>
          </a:prstGeom>
        </p:spPr>
      </p:pic>
    </p:spTree>
    <p:extLst>
      <p:ext uri="{BB962C8B-B14F-4D97-AF65-F5344CB8AC3E}">
        <p14:creationId xmlns:p14="http://schemas.microsoft.com/office/powerpoint/2010/main" val="377588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005E-ABC4-4163-85D6-5A4E2CCED0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B6962E-87C8-40F3-BB39-006BA2C5A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010A5-0CBB-4CC6-A6F5-C04E611522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7D0D69-4C01-44CF-937B-33CB6D66EB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F4971-6154-4373-A6D9-E34E06F6A3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9B2D60-E22D-4EAC-AD15-A6A0B17EAEFE}"/>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8" name="Footer Placeholder 7">
            <a:extLst>
              <a:ext uri="{FF2B5EF4-FFF2-40B4-BE49-F238E27FC236}">
                <a16:creationId xmlns:a16="http://schemas.microsoft.com/office/drawing/2014/main" id="{0D9C4CF0-F953-40C0-A3D4-E381EB7CB9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5CF97F-DCAB-438C-9534-6A8CF1645B93}"/>
              </a:ext>
            </a:extLst>
          </p:cNvPr>
          <p:cNvSpPr>
            <a:spLocks noGrp="1"/>
          </p:cNvSpPr>
          <p:nvPr>
            <p:ph type="sldNum" sz="quarter" idx="12"/>
          </p:nvPr>
        </p:nvSpPr>
        <p:spPr/>
        <p:txBody>
          <a:bodyPr/>
          <a:lstStyle/>
          <a:p>
            <a:fld id="{76CF6273-13E8-49D7-A969-1231D163573F}" type="slidenum">
              <a:rPr lang="en-US" smtClean="0"/>
              <a:t>‹#›</a:t>
            </a:fld>
            <a:endParaRPr lang="en-US"/>
          </a:p>
        </p:txBody>
      </p:sp>
      <p:pic>
        <p:nvPicPr>
          <p:cNvPr id="10" name="Picture 9" descr="A close up of a flag&#10;&#10;Description automatically generated">
            <a:extLst>
              <a:ext uri="{FF2B5EF4-FFF2-40B4-BE49-F238E27FC236}">
                <a16:creationId xmlns:a16="http://schemas.microsoft.com/office/drawing/2014/main" id="{29DE7B67-C937-4FE6-A79E-9F20004B06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5925" y="0"/>
            <a:ext cx="2886075" cy="735306"/>
          </a:xfrm>
          <a:prstGeom prst="rect">
            <a:avLst/>
          </a:prstGeom>
        </p:spPr>
      </p:pic>
      <p:pic>
        <p:nvPicPr>
          <p:cNvPr id="11" name="Picture 10" descr="A picture containing basketball, kite&#10;&#10;Description automatically generated">
            <a:extLst>
              <a:ext uri="{FF2B5EF4-FFF2-40B4-BE49-F238E27FC236}">
                <a16:creationId xmlns:a16="http://schemas.microsoft.com/office/drawing/2014/main" id="{2918CBAF-D368-4592-BA33-76A39F0DC7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019800"/>
            <a:ext cx="838200" cy="838200"/>
          </a:xfrm>
          <a:prstGeom prst="rect">
            <a:avLst/>
          </a:prstGeom>
        </p:spPr>
      </p:pic>
    </p:spTree>
    <p:extLst>
      <p:ext uri="{BB962C8B-B14F-4D97-AF65-F5344CB8AC3E}">
        <p14:creationId xmlns:p14="http://schemas.microsoft.com/office/powerpoint/2010/main" val="313976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A36B-34FD-4E49-9BC8-78C66EFDFC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50AC2-0208-4D6D-B8AA-201EFD4C77F0}"/>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4" name="Footer Placeholder 3">
            <a:extLst>
              <a:ext uri="{FF2B5EF4-FFF2-40B4-BE49-F238E27FC236}">
                <a16:creationId xmlns:a16="http://schemas.microsoft.com/office/drawing/2014/main" id="{FBF695D5-4BB8-4FFB-8A9D-F86F997AF5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6BC13C-B3E3-41B5-915D-C5168FBB2D87}"/>
              </a:ext>
            </a:extLst>
          </p:cNvPr>
          <p:cNvSpPr>
            <a:spLocks noGrp="1"/>
          </p:cNvSpPr>
          <p:nvPr>
            <p:ph type="sldNum" sz="quarter" idx="12"/>
          </p:nvPr>
        </p:nvSpPr>
        <p:spPr/>
        <p:txBody>
          <a:bodyPr/>
          <a:lstStyle/>
          <a:p>
            <a:fld id="{76CF6273-13E8-49D7-A969-1231D163573F}" type="slidenum">
              <a:rPr lang="en-US" smtClean="0"/>
              <a:t>‹#›</a:t>
            </a:fld>
            <a:endParaRPr lang="en-US"/>
          </a:p>
        </p:txBody>
      </p:sp>
      <p:pic>
        <p:nvPicPr>
          <p:cNvPr id="6" name="Picture 5" descr="A close up of a flag&#10;&#10;Description automatically generated">
            <a:extLst>
              <a:ext uri="{FF2B5EF4-FFF2-40B4-BE49-F238E27FC236}">
                <a16:creationId xmlns:a16="http://schemas.microsoft.com/office/drawing/2014/main" id="{5C01B46F-012C-4556-8C58-57AD427DF8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5925" y="0"/>
            <a:ext cx="2886075" cy="735306"/>
          </a:xfrm>
          <a:prstGeom prst="rect">
            <a:avLst/>
          </a:prstGeom>
        </p:spPr>
      </p:pic>
      <p:pic>
        <p:nvPicPr>
          <p:cNvPr id="7" name="Picture 6" descr="A picture containing basketball, kite&#10;&#10;Description automatically generated">
            <a:extLst>
              <a:ext uri="{FF2B5EF4-FFF2-40B4-BE49-F238E27FC236}">
                <a16:creationId xmlns:a16="http://schemas.microsoft.com/office/drawing/2014/main" id="{88AC2130-8EFD-41D0-8E7E-A6ED81BBB1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019800"/>
            <a:ext cx="838200" cy="838200"/>
          </a:xfrm>
          <a:prstGeom prst="rect">
            <a:avLst/>
          </a:prstGeom>
        </p:spPr>
      </p:pic>
    </p:spTree>
    <p:extLst>
      <p:ext uri="{BB962C8B-B14F-4D97-AF65-F5344CB8AC3E}">
        <p14:creationId xmlns:p14="http://schemas.microsoft.com/office/powerpoint/2010/main" val="77692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9382A-43B0-4F00-98F1-CE8BB3B2A0D4}"/>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3" name="Footer Placeholder 2">
            <a:extLst>
              <a:ext uri="{FF2B5EF4-FFF2-40B4-BE49-F238E27FC236}">
                <a16:creationId xmlns:a16="http://schemas.microsoft.com/office/drawing/2014/main" id="{8254529C-2E82-41E7-8F92-911505038E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AB091C-1200-4B3E-94F0-4550DAC55E4F}"/>
              </a:ext>
            </a:extLst>
          </p:cNvPr>
          <p:cNvSpPr>
            <a:spLocks noGrp="1"/>
          </p:cNvSpPr>
          <p:nvPr>
            <p:ph type="sldNum" sz="quarter" idx="12"/>
          </p:nvPr>
        </p:nvSpPr>
        <p:spPr/>
        <p:txBody>
          <a:bodyPr/>
          <a:lstStyle/>
          <a:p>
            <a:fld id="{76CF6273-13E8-49D7-A969-1231D163573F}" type="slidenum">
              <a:rPr lang="en-US" smtClean="0"/>
              <a:t>‹#›</a:t>
            </a:fld>
            <a:endParaRPr lang="en-US"/>
          </a:p>
        </p:txBody>
      </p:sp>
      <p:pic>
        <p:nvPicPr>
          <p:cNvPr id="5" name="Picture 4" descr="A close up of a flag&#10;&#10;Description automatically generated">
            <a:extLst>
              <a:ext uri="{FF2B5EF4-FFF2-40B4-BE49-F238E27FC236}">
                <a16:creationId xmlns:a16="http://schemas.microsoft.com/office/drawing/2014/main" id="{8344D7CD-382B-439D-93BE-ECAD398903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5925" y="0"/>
            <a:ext cx="2886075" cy="735306"/>
          </a:xfrm>
          <a:prstGeom prst="rect">
            <a:avLst/>
          </a:prstGeom>
        </p:spPr>
      </p:pic>
      <p:pic>
        <p:nvPicPr>
          <p:cNvPr id="6" name="Picture 5" descr="A picture containing basketball, kite&#10;&#10;Description automatically generated">
            <a:extLst>
              <a:ext uri="{FF2B5EF4-FFF2-40B4-BE49-F238E27FC236}">
                <a16:creationId xmlns:a16="http://schemas.microsoft.com/office/drawing/2014/main" id="{340CDC72-6976-4A15-A96B-63878B8675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019800"/>
            <a:ext cx="838200" cy="838200"/>
          </a:xfrm>
          <a:prstGeom prst="rect">
            <a:avLst/>
          </a:prstGeom>
        </p:spPr>
      </p:pic>
    </p:spTree>
    <p:extLst>
      <p:ext uri="{BB962C8B-B14F-4D97-AF65-F5344CB8AC3E}">
        <p14:creationId xmlns:p14="http://schemas.microsoft.com/office/powerpoint/2010/main" val="65952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241A-942D-4ECA-8F52-9FC6F7BFB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D902AB-9D74-477A-ACD8-A9080C6B6E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70AE8F-2523-42CF-B2F5-429262479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A7303-6B8E-4E86-9739-677D6C0DA6B8}"/>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6" name="Footer Placeholder 5">
            <a:extLst>
              <a:ext uri="{FF2B5EF4-FFF2-40B4-BE49-F238E27FC236}">
                <a16:creationId xmlns:a16="http://schemas.microsoft.com/office/drawing/2014/main" id="{28FC6AA5-2AE3-43EC-8D94-6BF3C74B90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00845-ED48-4A15-985B-0CD30931CACD}"/>
              </a:ext>
            </a:extLst>
          </p:cNvPr>
          <p:cNvSpPr>
            <a:spLocks noGrp="1"/>
          </p:cNvSpPr>
          <p:nvPr>
            <p:ph type="sldNum" sz="quarter" idx="12"/>
          </p:nvPr>
        </p:nvSpPr>
        <p:spPr/>
        <p:txBody>
          <a:bodyPr/>
          <a:lstStyle/>
          <a:p>
            <a:fld id="{76CF6273-13E8-49D7-A969-1231D163573F}" type="slidenum">
              <a:rPr lang="en-US" smtClean="0"/>
              <a:t>‹#›</a:t>
            </a:fld>
            <a:endParaRPr lang="en-US"/>
          </a:p>
        </p:txBody>
      </p:sp>
    </p:spTree>
    <p:extLst>
      <p:ext uri="{BB962C8B-B14F-4D97-AF65-F5344CB8AC3E}">
        <p14:creationId xmlns:p14="http://schemas.microsoft.com/office/powerpoint/2010/main" val="38461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1BA5-6850-45B1-A518-A3FC261D0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308275-7C18-4B9C-B5DC-55DBE615A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088F4B-C195-43ED-9795-386C388E7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7539D9-ED61-4141-9268-3DE89EECC592}"/>
              </a:ext>
            </a:extLst>
          </p:cNvPr>
          <p:cNvSpPr>
            <a:spLocks noGrp="1"/>
          </p:cNvSpPr>
          <p:nvPr>
            <p:ph type="dt" sz="half" idx="10"/>
          </p:nvPr>
        </p:nvSpPr>
        <p:spPr/>
        <p:txBody>
          <a:bodyPr/>
          <a:lstStyle/>
          <a:p>
            <a:fld id="{026F2703-EFE1-4243-9CEF-A83B461770E6}" type="datetimeFigureOut">
              <a:rPr lang="en-US" smtClean="0"/>
              <a:t>06/23/2020</a:t>
            </a:fld>
            <a:endParaRPr lang="en-US"/>
          </a:p>
        </p:txBody>
      </p:sp>
      <p:sp>
        <p:nvSpPr>
          <p:cNvPr id="6" name="Footer Placeholder 5">
            <a:extLst>
              <a:ext uri="{FF2B5EF4-FFF2-40B4-BE49-F238E27FC236}">
                <a16:creationId xmlns:a16="http://schemas.microsoft.com/office/drawing/2014/main" id="{841E53B4-1CF8-488D-B6AC-35826F3F1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EF451-E4E4-49F6-B8CA-48B4AF4A4560}"/>
              </a:ext>
            </a:extLst>
          </p:cNvPr>
          <p:cNvSpPr>
            <a:spLocks noGrp="1"/>
          </p:cNvSpPr>
          <p:nvPr>
            <p:ph type="sldNum" sz="quarter" idx="12"/>
          </p:nvPr>
        </p:nvSpPr>
        <p:spPr/>
        <p:txBody>
          <a:bodyPr/>
          <a:lstStyle/>
          <a:p>
            <a:fld id="{76CF6273-13E8-49D7-A969-1231D163573F}" type="slidenum">
              <a:rPr lang="en-US" smtClean="0"/>
              <a:t>‹#›</a:t>
            </a:fld>
            <a:endParaRPr lang="en-US"/>
          </a:p>
        </p:txBody>
      </p:sp>
    </p:spTree>
    <p:extLst>
      <p:ext uri="{BB962C8B-B14F-4D97-AF65-F5344CB8AC3E}">
        <p14:creationId xmlns:p14="http://schemas.microsoft.com/office/powerpoint/2010/main" val="76134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D1F23-1EEC-4601-AD0B-8084F24D8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2CC3A-E1F4-4E22-B6A4-E9F8C5B8EE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96C46-09E9-45A8-BD29-E2AF39FF7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6F2703-EFE1-4243-9CEF-A83B461770E6}" type="datetimeFigureOut">
              <a:rPr lang="en-US" smtClean="0"/>
              <a:t>06/23/2020</a:t>
            </a:fld>
            <a:endParaRPr lang="en-US"/>
          </a:p>
        </p:txBody>
      </p:sp>
      <p:sp>
        <p:nvSpPr>
          <p:cNvPr id="5" name="Footer Placeholder 4">
            <a:extLst>
              <a:ext uri="{FF2B5EF4-FFF2-40B4-BE49-F238E27FC236}">
                <a16:creationId xmlns:a16="http://schemas.microsoft.com/office/drawing/2014/main" id="{0558978F-4FD7-4D9A-85D8-8D350A29E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0B6017-8D7E-47E6-9E9C-57DAC609D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F6273-13E8-49D7-A969-1231D163573F}" type="slidenum">
              <a:rPr lang="en-US" smtClean="0"/>
              <a:t>‹#›</a:t>
            </a:fld>
            <a:endParaRPr lang="en-US"/>
          </a:p>
        </p:txBody>
      </p:sp>
    </p:spTree>
    <p:extLst>
      <p:ext uri="{BB962C8B-B14F-4D97-AF65-F5344CB8AC3E}">
        <p14:creationId xmlns:p14="http://schemas.microsoft.com/office/powerpoint/2010/main" val="1148490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bi.gov/services/cjis/ucr" TargetMode="External"/><Relationship Id="rId2" Type="http://schemas.openxmlformats.org/officeDocument/2006/relationships/hyperlink" Target="https://nces.ed.gov/" TargetMode="External"/><Relationship Id="rId1" Type="http://schemas.openxmlformats.org/officeDocument/2006/relationships/slideLayout" Target="../slideLayouts/slideLayout2.xml"/><Relationship Id="rId5" Type="http://schemas.openxmlformats.org/officeDocument/2006/relationships/hyperlink" Target="https://foursquare.com/" TargetMode="External"/><Relationship Id="rId4" Type="http://schemas.openxmlformats.org/officeDocument/2006/relationships/hyperlink" Target="https://www.zillow.com/research/dat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6316D0-9C47-499F-ABB4-B41AB0EA4D19}"/>
              </a:ext>
            </a:extLst>
          </p:cNvPr>
          <p:cNvPicPr>
            <a:picLocks noChangeAspect="1"/>
          </p:cNvPicPr>
          <p:nvPr/>
        </p:nvPicPr>
        <p:blipFill>
          <a:blip r:embed="rId2"/>
          <a:stretch>
            <a:fillRect/>
          </a:stretch>
        </p:blipFill>
        <p:spPr>
          <a:xfrm>
            <a:off x="0" y="0"/>
            <a:ext cx="12192000" cy="3651250"/>
          </a:xfrm>
          <a:prstGeom prst="rect">
            <a:avLst/>
          </a:prstGeom>
        </p:spPr>
      </p:pic>
      <p:sp>
        <p:nvSpPr>
          <p:cNvPr id="4" name="Title 3">
            <a:extLst>
              <a:ext uri="{FF2B5EF4-FFF2-40B4-BE49-F238E27FC236}">
                <a16:creationId xmlns:a16="http://schemas.microsoft.com/office/drawing/2014/main" id="{6F63EBD7-E99B-48D9-B4D1-D4041822359E}"/>
              </a:ext>
            </a:extLst>
          </p:cNvPr>
          <p:cNvSpPr>
            <a:spLocks noGrp="1"/>
          </p:cNvSpPr>
          <p:nvPr>
            <p:ph type="ctrTitle"/>
          </p:nvPr>
        </p:nvSpPr>
        <p:spPr>
          <a:xfrm>
            <a:off x="1524000" y="2592348"/>
            <a:ext cx="9144000" cy="2387600"/>
          </a:xfrm>
          <a:effectLst>
            <a:outerShdw blurRad="50800" dist="38100" dir="2700000" algn="tl" rotWithShape="0">
              <a:prstClr val="black">
                <a:alpha val="40000"/>
              </a:prstClr>
            </a:outerShdw>
          </a:effectLst>
        </p:spPr>
        <p:txBody>
          <a:bodyPr/>
          <a:lstStyle/>
          <a:p>
            <a:r>
              <a:rPr lang="en-US" b="1" dirty="0"/>
              <a:t>The North Texas Migration</a:t>
            </a:r>
          </a:p>
        </p:txBody>
      </p:sp>
      <p:sp>
        <p:nvSpPr>
          <p:cNvPr id="5" name="Subtitle 4">
            <a:extLst>
              <a:ext uri="{FF2B5EF4-FFF2-40B4-BE49-F238E27FC236}">
                <a16:creationId xmlns:a16="http://schemas.microsoft.com/office/drawing/2014/main" id="{917F0DFB-CB87-41B7-B555-7F0C6B8BA166}"/>
              </a:ext>
            </a:extLst>
          </p:cNvPr>
          <p:cNvSpPr>
            <a:spLocks noGrp="1"/>
          </p:cNvSpPr>
          <p:nvPr>
            <p:ph type="subTitle" idx="1"/>
          </p:nvPr>
        </p:nvSpPr>
        <p:spPr>
          <a:xfrm>
            <a:off x="1524000" y="5202238"/>
            <a:ext cx="9144000" cy="1655762"/>
          </a:xfrm>
        </p:spPr>
        <p:txBody>
          <a:bodyPr/>
          <a:lstStyle/>
          <a:p>
            <a:r>
              <a:rPr lang="en-US" dirty="0"/>
              <a:t>Imran Kader</a:t>
            </a:r>
          </a:p>
        </p:txBody>
      </p:sp>
    </p:spTree>
    <p:extLst>
      <p:ext uri="{BB962C8B-B14F-4D97-AF65-F5344CB8AC3E}">
        <p14:creationId xmlns:p14="http://schemas.microsoft.com/office/powerpoint/2010/main" val="814286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DA38-5D5B-4691-9E3D-1CAE2C91B290}"/>
              </a:ext>
            </a:extLst>
          </p:cNvPr>
          <p:cNvSpPr>
            <a:spLocks noGrp="1"/>
          </p:cNvSpPr>
          <p:nvPr>
            <p:ph type="title"/>
          </p:nvPr>
        </p:nvSpPr>
        <p:spPr/>
        <p:txBody>
          <a:bodyPr/>
          <a:lstStyle/>
          <a:p>
            <a:r>
              <a:rPr lang="en-US" dirty="0"/>
              <a:t>Population by Zip code &amp; Gender Data</a:t>
            </a:r>
          </a:p>
        </p:txBody>
      </p:sp>
      <p:pic>
        <p:nvPicPr>
          <p:cNvPr id="4" name="Content Placeholder 3">
            <a:extLst>
              <a:ext uri="{FF2B5EF4-FFF2-40B4-BE49-F238E27FC236}">
                <a16:creationId xmlns:a16="http://schemas.microsoft.com/office/drawing/2014/main" id="{57D5E881-E82B-47B1-8FEF-AA869E641210}"/>
              </a:ext>
            </a:extLst>
          </p:cNvPr>
          <p:cNvPicPr>
            <a:picLocks noGrp="1" noChangeAspect="1"/>
          </p:cNvPicPr>
          <p:nvPr>
            <p:ph idx="1"/>
          </p:nvPr>
        </p:nvPicPr>
        <p:blipFill>
          <a:blip r:embed="rId2"/>
          <a:stretch>
            <a:fillRect/>
          </a:stretch>
        </p:blipFill>
        <p:spPr>
          <a:xfrm>
            <a:off x="927074" y="1850549"/>
            <a:ext cx="5962405" cy="252396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5A788C7-06AF-4D70-8852-4F8336ACB09C}"/>
              </a:ext>
            </a:extLst>
          </p:cNvPr>
          <p:cNvPicPr/>
          <p:nvPr/>
        </p:nvPicPr>
        <p:blipFill>
          <a:blip r:embed="rId3">
            <a:extLst>
              <a:ext uri="{28A0092B-C50C-407E-A947-70E740481C1C}">
                <a14:useLocalDpi xmlns:a14="http://schemas.microsoft.com/office/drawing/2010/main" val="0"/>
              </a:ext>
            </a:extLst>
          </a:blip>
          <a:stretch>
            <a:fillRect/>
          </a:stretch>
        </p:blipFill>
        <p:spPr>
          <a:xfrm>
            <a:off x="4132604" y="4374512"/>
            <a:ext cx="5943600" cy="2377440"/>
          </a:xfrm>
          <a:prstGeom prst="rect">
            <a:avLst/>
          </a:prstGeom>
        </p:spPr>
      </p:pic>
      <p:sp>
        <p:nvSpPr>
          <p:cNvPr id="6" name="TextBox 5">
            <a:extLst>
              <a:ext uri="{FF2B5EF4-FFF2-40B4-BE49-F238E27FC236}">
                <a16:creationId xmlns:a16="http://schemas.microsoft.com/office/drawing/2014/main" id="{CB0CC68D-2752-4656-AC7D-E7BBC0575732}"/>
              </a:ext>
            </a:extLst>
          </p:cNvPr>
          <p:cNvSpPr txBox="1"/>
          <p:nvPr/>
        </p:nvSpPr>
        <p:spPr>
          <a:xfrm>
            <a:off x="7537391" y="1881394"/>
            <a:ext cx="360632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While Plano population is over 352k and Richardson is over 248k both cities have over 50% female </a:t>
            </a:r>
          </a:p>
        </p:txBody>
      </p:sp>
    </p:spTree>
    <p:extLst>
      <p:ext uri="{BB962C8B-B14F-4D97-AF65-F5344CB8AC3E}">
        <p14:creationId xmlns:p14="http://schemas.microsoft.com/office/powerpoint/2010/main" val="156048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1D0D-F4CE-483B-A470-D98343CC889E}"/>
              </a:ext>
            </a:extLst>
          </p:cNvPr>
          <p:cNvSpPr>
            <a:spLocks noGrp="1"/>
          </p:cNvSpPr>
          <p:nvPr>
            <p:ph type="title"/>
          </p:nvPr>
        </p:nvSpPr>
        <p:spPr/>
        <p:txBody>
          <a:bodyPr/>
          <a:lstStyle/>
          <a:p>
            <a:r>
              <a:rPr lang="en-US" dirty="0"/>
              <a:t>Age and Race Data</a:t>
            </a:r>
          </a:p>
        </p:txBody>
      </p:sp>
      <p:pic>
        <p:nvPicPr>
          <p:cNvPr id="6" name="Content Placeholder 5">
            <a:extLst>
              <a:ext uri="{FF2B5EF4-FFF2-40B4-BE49-F238E27FC236}">
                <a16:creationId xmlns:a16="http://schemas.microsoft.com/office/drawing/2014/main" id="{5DB15404-3F7E-4B1F-BCBD-2CA42B01E1D2}"/>
              </a:ext>
            </a:extLst>
          </p:cNvPr>
          <p:cNvPicPr>
            <a:picLocks noGrp="1" noChangeAspect="1"/>
          </p:cNvPicPr>
          <p:nvPr>
            <p:ph idx="1"/>
          </p:nvPr>
        </p:nvPicPr>
        <p:blipFill>
          <a:blip r:embed="rId2"/>
          <a:stretch>
            <a:fillRect/>
          </a:stretch>
        </p:blipFill>
        <p:spPr>
          <a:xfrm>
            <a:off x="5944115" y="2727287"/>
            <a:ext cx="6247885" cy="2377645"/>
          </a:xfrm>
          <a:prstGeom prst="rect">
            <a:avLst/>
          </a:prstGeom>
        </p:spPr>
      </p:pic>
      <p:sp>
        <p:nvSpPr>
          <p:cNvPr id="7" name="TextBox 6">
            <a:extLst>
              <a:ext uri="{FF2B5EF4-FFF2-40B4-BE49-F238E27FC236}">
                <a16:creationId xmlns:a16="http://schemas.microsoft.com/office/drawing/2014/main" id="{770DA67F-7FD4-42DF-9496-52AAC1DAF0F5}"/>
              </a:ext>
            </a:extLst>
          </p:cNvPr>
          <p:cNvSpPr txBox="1"/>
          <p:nvPr/>
        </p:nvSpPr>
        <p:spPr>
          <a:xfrm>
            <a:off x="6787754" y="5661878"/>
            <a:ext cx="4560606"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200" dirty="0"/>
              <a:t>Plano has 65% white and Richardson has 54% as their corresponding highest percentage of population. Richardson has 50% less population of Asians while Plano has 50% less population of African Americans.</a:t>
            </a:r>
          </a:p>
          <a:p>
            <a:endParaRPr lang="en-US" sz="1200" dirty="0"/>
          </a:p>
        </p:txBody>
      </p:sp>
      <p:sp>
        <p:nvSpPr>
          <p:cNvPr id="8" name="Oval 7">
            <a:extLst>
              <a:ext uri="{FF2B5EF4-FFF2-40B4-BE49-F238E27FC236}">
                <a16:creationId xmlns:a16="http://schemas.microsoft.com/office/drawing/2014/main" id="{E0B38F89-9452-43E9-AFAA-507909145290}"/>
              </a:ext>
            </a:extLst>
          </p:cNvPr>
          <p:cNvSpPr/>
          <p:nvPr/>
        </p:nvSpPr>
        <p:spPr>
          <a:xfrm>
            <a:off x="6836636" y="3127761"/>
            <a:ext cx="1495514" cy="16237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F9BBC8A7-3539-4A39-9953-9A0215885472}"/>
              </a:ext>
            </a:extLst>
          </p:cNvPr>
          <p:cNvSpPr/>
          <p:nvPr/>
        </p:nvSpPr>
        <p:spPr>
          <a:xfrm>
            <a:off x="9590518" y="3127761"/>
            <a:ext cx="1495514" cy="16237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C74785D8-6129-4F7B-9A31-EEC00C157110}"/>
              </a:ext>
            </a:extLst>
          </p:cNvPr>
          <p:cNvSpPr/>
          <p:nvPr/>
        </p:nvSpPr>
        <p:spPr>
          <a:xfrm>
            <a:off x="6836636" y="3609419"/>
            <a:ext cx="1495514" cy="32164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4624133-7123-4329-8BC1-1EA34485FBFD}"/>
              </a:ext>
            </a:extLst>
          </p:cNvPr>
          <p:cNvSpPr/>
          <p:nvPr/>
        </p:nvSpPr>
        <p:spPr>
          <a:xfrm>
            <a:off x="9514318" y="3606446"/>
            <a:ext cx="1495514" cy="32164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F44B49BB-1AB3-4ABF-97E3-D4687A674A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2727287"/>
            <a:ext cx="6247885" cy="2377645"/>
          </a:xfrm>
          <a:prstGeom prst="rect">
            <a:avLst/>
          </a:prstGeom>
          <a:noFill/>
          <a:ln>
            <a:noFill/>
          </a:ln>
        </p:spPr>
      </p:pic>
      <p:cxnSp>
        <p:nvCxnSpPr>
          <p:cNvPr id="14" name="Straight Arrow Connector 13">
            <a:extLst>
              <a:ext uri="{FF2B5EF4-FFF2-40B4-BE49-F238E27FC236}">
                <a16:creationId xmlns:a16="http://schemas.microsoft.com/office/drawing/2014/main" id="{6CD7908B-A6C1-4432-9CEE-76D440096EE6}"/>
              </a:ext>
            </a:extLst>
          </p:cNvPr>
          <p:cNvCxnSpPr>
            <a:stCxn id="7" idx="0"/>
          </p:cNvCxnSpPr>
          <p:nvPr/>
        </p:nvCxnSpPr>
        <p:spPr>
          <a:xfrm flipH="1" flipV="1">
            <a:off x="8332150" y="3928091"/>
            <a:ext cx="735907" cy="1733787"/>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133328E-611A-40C3-98DA-0092388C9AF8}"/>
              </a:ext>
            </a:extLst>
          </p:cNvPr>
          <p:cNvCxnSpPr>
            <a:stCxn id="7" idx="0"/>
          </p:cNvCxnSpPr>
          <p:nvPr/>
        </p:nvCxnSpPr>
        <p:spPr>
          <a:xfrm flipV="1">
            <a:off x="9068057" y="3248581"/>
            <a:ext cx="759607" cy="2413297"/>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1003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1E4C-76F6-46DB-A98D-94184D4D9A6B}"/>
              </a:ext>
            </a:extLst>
          </p:cNvPr>
          <p:cNvSpPr>
            <a:spLocks noGrp="1"/>
          </p:cNvSpPr>
          <p:nvPr>
            <p:ph type="title"/>
          </p:nvPr>
        </p:nvSpPr>
        <p:spPr/>
        <p:txBody>
          <a:bodyPr/>
          <a:lstStyle/>
          <a:p>
            <a:r>
              <a:rPr lang="en-US" dirty="0"/>
              <a:t>Crime Data</a:t>
            </a:r>
          </a:p>
        </p:txBody>
      </p:sp>
      <p:pic>
        <p:nvPicPr>
          <p:cNvPr id="4" name="Content Placeholder 3" descr="A screenshot of a cell phone&#10;&#10;Description automatically generated">
            <a:extLst>
              <a:ext uri="{FF2B5EF4-FFF2-40B4-BE49-F238E27FC236}">
                <a16:creationId xmlns:a16="http://schemas.microsoft.com/office/drawing/2014/main" id="{3D837946-257D-488A-BE1F-8E90D27A287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a:prstGeom prst="rect">
            <a:avLst/>
          </a:prstGeom>
        </p:spPr>
      </p:pic>
    </p:spTree>
    <p:extLst>
      <p:ext uri="{BB962C8B-B14F-4D97-AF65-F5344CB8AC3E}">
        <p14:creationId xmlns:p14="http://schemas.microsoft.com/office/powerpoint/2010/main" val="1436979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2C47-8044-4F07-9BBB-7A7E78837A8D}"/>
              </a:ext>
            </a:extLst>
          </p:cNvPr>
          <p:cNvSpPr>
            <a:spLocks noGrp="1"/>
          </p:cNvSpPr>
          <p:nvPr>
            <p:ph type="title"/>
          </p:nvPr>
        </p:nvSpPr>
        <p:spPr/>
        <p:txBody>
          <a:bodyPr/>
          <a:lstStyle/>
          <a:p>
            <a:r>
              <a:rPr lang="en-US" dirty="0"/>
              <a:t>Zillow Real Estate data</a:t>
            </a:r>
          </a:p>
        </p:txBody>
      </p:sp>
      <p:sp>
        <p:nvSpPr>
          <p:cNvPr id="3" name="Content Placeholder 2">
            <a:extLst>
              <a:ext uri="{FF2B5EF4-FFF2-40B4-BE49-F238E27FC236}">
                <a16:creationId xmlns:a16="http://schemas.microsoft.com/office/drawing/2014/main" id="{4C4B74F3-E6F3-44C1-A7C1-C035BC648763}"/>
              </a:ext>
            </a:extLst>
          </p:cNvPr>
          <p:cNvSpPr>
            <a:spLocks noGrp="1"/>
          </p:cNvSpPr>
          <p:nvPr>
            <p:ph idx="1"/>
          </p:nvPr>
        </p:nvSpPr>
        <p:spPr/>
        <p:txBody>
          <a:bodyPr/>
          <a:lstStyle/>
          <a:p>
            <a:endParaRPr lang="en-US" dirty="0"/>
          </a:p>
        </p:txBody>
      </p:sp>
      <p:pic>
        <p:nvPicPr>
          <p:cNvPr id="4" name="Picture 3" descr="A close up of text on a white background&#10;&#10;Description automatically generated">
            <a:extLst>
              <a:ext uri="{FF2B5EF4-FFF2-40B4-BE49-F238E27FC236}">
                <a16:creationId xmlns:a16="http://schemas.microsoft.com/office/drawing/2014/main" id="{3E5CA34C-B213-4994-8E4B-72D439E423B6}"/>
              </a:ext>
            </a:extLst>
          </p:cNvPr>
          <p:cNvPicPr/>
          <p:nvPr/>
        </p:nvPicPr>
        <p:blipFill>
          <a:blip r:embed="rId2">
            <a:extLst>
              <a:ext uri="{28A0092B-C50C-407E-A947-70E740481C1C}">
                <a14:useLocalDpi xmlns:a14="http://schemas.microsoft.com/office/drawing/2010/main" val="0"/>
              </a:ext>
            </a:extLst>
          </a:blip>
          <a:stretch>
            <a:fillRect/>
          </a:stretch>
        </p:blipFill>
        <p:spPr>
          <a:xfrm>
            <a:off x="56516" y="1690688"/>
            <a:ext cx="5916994" cy="2727488"/>
          </a:xfrm>
          <a:prstGeom prst="rect">
            <a:avLst/>
          </a:prstGeom>
        </p:spPr>
      </p:pic>
      <p:pic>
        <p:nvPicPr>
          <p:cNvPr id="6" name="Picture 5" descr="A close up of a map&#10;&#10;Description automatically generated">
            <a:extLst>
              <a:ext uri="{FF2B5EF4-FFF2-40B4-BE49-F238E27FC236}">
                <a16:creationId xmlns:a16="http://schemas.microsoft.com/office/drawing/2014/main" id="{CFECD5BE-D693-411C-BA59-6A31BE6FA867}"/>
              </a:ext>
            </a:extLst>
          </p:cNvPr>
          <p:cNvPicPr/>
          <p:nvPr/>
        </p:nvPicPr>
        <p:blipFill>
          <a:blip r:embed="rId3">
            <a:extLst>
              <a:ext uri="{28A0092B-C50C-407E-A947-70E740481C1C}">
                <a14:useLocalDpi xmlns:a14="http://schemas.microsoft.com/office/drawing/2010/main" val="0"/>
              </a:ext>
            </a:extLst>
          </a:blip>
          <a:stretch>
            <a:fillRect/>
          </a:stretch>
        </p:blipFill>
        <p:spPr>
          <a:xfrm>
            <a:off x="5621020" y="4352925"/>
            <a:ext cx="5732780" cy="2505075"/>
          </a:xfrm>
          <a:prstGeom prst="rect">
            <a:avLst/>
          </a:prstGeom>
        </p:spPr>
      </p:pic>
      <p:cxnSp>
        <p:nvCxnSpPr>
          <p:cNvPr id="8" name="Straight Arrow Connector 7">
            <a:extLst>
              <a:ext uri="{FF2B5EF4-FFF2-40B4-BE49-F238E27FC236}">
                <a16:creationId xmlns:a16="http://schemas.microsoft.com/office/drawing/2014/main" id="{7587F010-DB7E-42FA-A3D6-F99C89971CD4}"/>
              </a:ext>
            </a:extLst>
          </p:cNvPr>
          <p:cNvCxnSpPr>
            <a:cxnSpLocks/>
            <a:stCxn id="10" idx="1"/>
          </p:cNvCxnSpPr>
          <p:nvPr/>
        </p:nvCxnSpPr>
        <p:spPr>
          <a:xfrm flipH="1" flipV="1">
            <a:off x="5520584" y="2119358"/>
            <a:ext cx="2444096" cy="613722"/>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3BA5556-5795-4292-B26F-67E6132FD56A}"/>
              </a:ext>
            </a:extLst>
          </p:cNvPr>
          <p:cNvSpPr txBox="1"/>
          <p:nvPr/>
        </p:nvSpPr>
        <p:spPr>
          <a:xfrm>
            <a:off x="7964680" y="2409914"/>
            <a:ext cx="320467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Home value prices are trending upwards </a:t>
            </a:r>
          </a:p>
        </p:txBody>
      </p:sp>
      <p:cxnSp>
        <p:nvCxnSpPr>
          <p:cNvPr id="13" name="Straight Arrow Connector 12">
            <a:extLst>
              <a:ext uri="{FF2B5EF4-FFF2-40B4-BE49-F238E27FC236}">
                <a16:creationId xmlns:a16="http://schemas.microsoft.com/office/drawing/2014/main" id="{A29EAABE-F808-40FE-A9DE-18167BBD279A}"/>
              </a:ext>
            </a:extLst>
          </p:cNvPr>
          <p:cNvCxnSpPr>
            <a:cxnSpLocks/>
          </p:cNvCxnSpPr>
          <p:nvPr/>
        </p:nvCxnSpPr>
        <p:spPr>
          <a:xfrm flipH="1">
            <a:off x="5708592" y="2727684"/>
            <a:ext cx="2256088" cy="613722"/>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211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84AF-D3A8-4142-9BBA-A39902BFD005}"/>
              </a:ext>
            </a:extLst>
          </p:cNvPr>
          <p:cNvSpPr>
            <a:spLocks noGrp="1"/>
          </p:cNvSpPr>
          <p:nvPr>
            <p:ph type="title"/>
          </p:nvPr>
        </p:nvSpPr>
        <p:spPr/>
        <p:txBody>
          <a:bodyPr/>
          <a:lstStyle/>
          <a:p>
            <a:r>
              <a:rPr lang="en-US" dirty="0"/>
              <a:t>Four Square data</a:t>
            </a:r>
          </a:p>
        </p:txBody>
      </p:sp>
      <p:sp>
        <p:nvSpPr>
          <p:cNvPr id="3" name="Content Placeholder 2">
            <a:extLst>
              <a:ext uri="{FF2B5EF4-FFF2-40B4-BE49-F238E27FC236}">
                <a16:creationId xmlns:a16="http://schemas.microsoft.com/office/drawing/2014/main" id="{DB3FA7F6-A988-457E-998B-CFD88F823EA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7F28655-1813-4646-AE96-069DE908BD05}"/>
              </a:ext>
            </a:extLst>
          </p:cNvPr>
          <p:cNvPicPr>
            <a:picLocks noChangeAspect="1"/>
          </p:cNvPicPr>
          <p:nvPr/>
        </p:nvPicPr>
        <p:blipFill>
          <a:blip r:embed="rId2"/>
          <a:stretch>
            <a:fillRect/>
          </a:stretch>
        </p:blipFill>
        <p:spPr>
          <a:xfrm>
            <a:off x="0" y="1825625"/>
            <a:ext cx="6498899" cy="2975106"/>
          </a:xfrm>
          <a:prstGeom prst="rect">
            <a:avLst/>
          </a:prstGeom>
        </p:spPr>
      </p:pic>
      <p:pic>
        <p:nvPicPr>
          <p:cNvPr id="5" name="Picture 4">
            <a:extLst>
              <a:ext uri="{FF2B5EF4-FFF2-40B4-BE49-F238E27FC236}">
                <a16:creationId xmlns:a16="http://schemas.microsoft.com/office/drawing/2014/main" id="{8277C86C-E743-48BC-B31E-6B6ECB8F51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98899" y="1825625"/>
            <a:ext cx="4854901" cy="3874420"/>
          </a:xfrm>
          <a:prstGeom prst="rect">
            <a:avLst/>
          </a:prstGeom>
          <a:noFill/>
          <a:ln>
            <a:noFill/>
          </a:ln>
        </p:spPr>
      </p:pic>
      <p:sp>
        <p:nvSpPr>
          <p:cNvPr id="6" name="TextBox 5">
            <a:extLst>
              <a:ext uri="{FF2B5EF4-FFF2-40B4-BE49-F238E27FC236}">
                <a16:creationId xmlns:a16="http://schemas.microsoft.com/office/drawing/2014/main" id="{57264B56-214A-4053-89B2-D4B6CCF4C30F}"/>
              </a:ext>
            </a:extLst>
          </p:cNvPr>
          <p:cNvSpPr txBox="1"/>
          <p:nvPr/>
        </p:nvSpPr>
        <p:spPr>
          <a:xfrm>
            <a:off x="393106" y="5700045"/>
            <a:ext cx="505911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Chinese restaurant is high on both cities ranking 1 and 2 in Plano and Richardson. </a:t>
            </a:r>
          </a:p>
        </p:txBody>
      </p:sp>
      <p:cxnSp>
        <p:nvCxnSpPr>
          <p:cNvPr id="8" name="Straight Arrow Connector 7">
            <a:extLst>
              <a:ext uri="{FF2B5EF4-FFF2-40B4-BE49-F238E27FC236}">
                <a16:creationId xmlns:a16="http://schemas.microsoft.com/office/drawing/2014/main" id="{4257147D-D973-4675-AC8D-604B19E34E03}"/>
              </a:ext>
            </a:extLst>
          </p:cNvPr>
          <p:cNvCxnSpPr>
            <a:stCxn id="6" idx="0"/>
          </p:cNvCxnSpPr>
          <p:nvPr/>
        </p:nvCxnSpPr>
        <p:spPr>
          <a:xfrm flipH="1" flipV="1">
            <a:off x="2760292" y="2333002"/>
            <a:ext cx="162370" cy="3367043"/>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950E140-B647-4CCA-B472-437C9E2A08F8}"/>
              </a:ext>
            </a:extLst>
          </p:cNvPr>
          <p:cNvCxnSpPr>
            <a:stCxn id="6" idx="0"/>
          </p:cNvCxnSpPr>
          <p:nvPr/>
        </p:nvCxnSpPr>
        <p:spPr>
          <a:xfrm flipV="1">
            <a:off x="2922662" y="2196269"/>
            <a:ext cx="2974649" cy="3503776"/>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49592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1D5C-1430-46D6-8284-60D75E032BF3}"/>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5514F745-B4F6-45C4-AFA7-448CC8708E24}"/>
              </a:ext>
            </a:extLst>
          </p:cNvPr>
          <p:cNvSpPr>
            <a:spLocks noGrp="1"/>
          </p:cNvSpPr>
          <p:nvPr>
            <p:ph idx="1"/>
          </p:nvPr>
        </p:nvSpPr>
        <p:spPr/>
        <p:txBody>
          <a:bodyPr/>
          <a:lstStyle/>
          <a:p>
            <a:pPr lvl="0"/>
            <a:r>
              <a:rPr lang="en-US" sz="1800" dirty="0"/>
              <a:t>While Richardson lacking Mexican restaurant when it Ranks as number 1 in Plano. </a:t>
            </a:r>
          </a:p>
          <a:p>
            <a:pPr lvl="0"/>
            <a:r>
              <a:rPr lang="en-US" sz="1800" dirty="0"/>
              <a:t>Plano does not show Middle Eastern/Mediterranean enough while it is high in count in Plano. </a:t>
            </a:r>
          </a:p>
          <a:p>
            <a:pPr lvl="0"/>
            <a:r>
              <a:rPr lang="en-US" sz="1800" dirty="0"/>
              <a:t>While Plano shows more spread out restaurants Richardson does not</a:t>
            </a:r>
          </a:p>
          <a:p>
            <a:pPr lvl="0"/>
            <a:r>
              <a:rPr lang="en-US" sz="1800" dirty="0"/>
              <a:t>Number of restaurants suggest population is Plano intend to eat out more than Richardson</a:t>
            </a:r>
          </a:p>
          <a:p>
            <a:pPr lvl="0"/>
            <a:endParaRPr lang="en-US" sz="1800" dirty="0"/>
          </a:p>
          <a:p>
            <a:endParaRPr lang="en-US" dirty="0"/>
          </a:p>
        </p:txBody>
      </p:sp>
    </p:spTree>
    <p:extLst>
      <p:ext uri="{BB962C8B-B14F-4D97-AF65-F5344CB8AC3E}">
        <p14:creationId xmlns:p14="http://schemas.microsoft.com/office/powerpoint/2010/main" val="252930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5C7C9-3441-4E7A-878E-FA46D7AAA1C6}"/>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A0A08510-4123-4BD2-AC19-D9DE97977A55}"/>
              </a:ext>
            </a:extLst>
          </p:cNvPr>
          <p:cNvSpPr>
            <a:spLocks noGrp="1"/>
          </p:cNvSpPr>
          <p:nvPr>
            <p:ph idx="1"/>
          </p:nvPr>
        </p:nvSpPr>
        <p:spPr/>
        <p:txBody>
          <a:bodyPr/>
          <a:lstStyle/>
          <a:p>
            <a:pPr marL="0" indent="0">
              <a:buNone/>
            </a:pPr>
            <a:r>
              <a:rPr lang="en-US" dirty="0"/>
              <a:t>Dallas Fort Worth Metroplex (DFW) has seen influx of migration from East and West coast of United states. This is due to cost of living, availability and affordability of housing and job growth. My analysis will be targeting two major cities Plano and Richardson of North Texas. I will analyze their demographic, restaurant, crime and real estate so people migrating to North Texas can decide where they want to migrate to or open their business.</a:t>
            </a:r>
          </a:p>
          <a:p>
            <a:pPr marL="0" indent="0">
              <a:buNone/>
            </a:pPr>
            <a:endParaRPr lang="en-US" dirty="0"/>
          </a:p>
        </p:txBody>
      </p:sp>
      <p:pic>
        <p:nvPicPr>
          <p:cNvPr id="5" name="Picture 4" descr="A close up of a flag&#10;&#10;Description automatically generated">
            <a:extLst>
              <a:ext uri="{FF2B5EF4-FFF2-40B4-BE49-F238E27FC236}">
                <a16:creationId xmlns:a16="http://schemas.microsoft.com/office/drawing/2014/main" id="{68160372-9677-478C-921C-C70876413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4972" y="0"/>
            <a:ext cx="2587027" cy="681037"/>
          </a:xfrm>
          <a:prstGeom prst="rect">
            <a:avLst/>
          </a:prstGeom>
        </p:spPr>
      </p:pic>
    </p:spTree>
    <p:extLst>
      <p:ext uri="{BB962C8B-B14F-4D97-AF65-F5344CB8AC3E}">
        <p14:creationId xmlns:p14="http://schemas.microsoft.com/office/powerpoint/2010/main" val="133531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57B1-D7B2-4E0D-B887-23ED7B51B672}"/>
              </a:ext>
            </a:extLst>
          </p:cNvPr>
          <p:cNvSpPr>
            <a:spLocks noGrp="1"/>
          </p:cNvSpPr>
          <p:nvPr>
            <p:ph type="title"/>
          </p:nvPr>
        </p:nvSpPr>
        <p:spPr/>
        <p:txBody>
          <a:bodyPr/>
          <a:lstStyle/>
          <a:p>
            <a:r>
              <a:rPr lang="en-US" dirty="0"/>
              <a:t>Data sets used</a:t>
            </a:r>
          </a:p>
        </p:txBody>
      </p:sp>
      <p:sp>
        <p:nvSpPr>
          <p:cNvPr id="3" name="Content Placeholder 2">
            <a:extLst>
              <a:ext uri="{FF2B5EF4-FFF2-40B4-BE49-F238E27FC236}">
                <a16:creationId xmlns:a16="http://schemas.microsoft.com/office/drawing/2014/main" id="{2D99BB04-798F-4115-BAFE-CB04BE79AD13}"/>
              </a:ext>
            </a:extLst>
          </p:cNvPr>
          <p:cNvSpPr>
            <a:spLocks noGrp="1"/>
          </p:cNvSpPr>
          <p:nvPr>
            <p:ph idx="1"/>
          </p:nvPr>
        </p:nvSpPr>
        <p:spPr/>
        <p:txBody>
          <a:bodyPr>
            <a:normAutofit/>
          </a:bodyPr>
          <a:lstStyle/>
          <a:p>
            <a:r>
              <a:rPr lang="en-US" b="1" dirty="0"/>
              <a:t>National Center for Education Statistics</a:t>
            </a:r>
            <a:br>
              <a:rPr lang="en-US" b="1" dirty="0"/>
            </a:br>
            <a:r>
              <a:rPr lang="en-US" b="1" dirty="0"/>
              <a:t>	</a:t>
            </a:r>
            <a:r>
              <a:rPr lang="en-US" u="sng" dirty="0">
                <a:hlinkClick r:id="rId2"/>
              </a:rPr>
              <a:t>https://nces.ed.gov/</a:t>
            </a:r>
            <a:endParaRPr lang="en-US" u="sng" dirty="0"/>
          </a:p>
          <a:p>
            <a:r>
              <a:rPr lang="en-US" b="1" dirty="0"/>
              <a:t>Crime report:</a:t>
            </a:r>
            <a:endParaRPr lang="en-US" dirty="0"/>
          </a:p>
          <a:p>
            <a:pPr marL="914400" lvl="2" indent="0">
              <a:buNone/>
            </a:pPr>
            <a:r>
              <a:rPr lang="en-US" u="sng" dirty="0">
                <a:hlinkClick r:id="rId3"/>
              </a:rPr>
              <a:t>https://www.fbi.gov/services/cjis/ucr</a:t>
            </a:r>
            <a:endParaRPr lang="en-US" u="sng" dirty="0"/>
          </a:p>
          <a:p>
            <a:r>
              <a:rPr lang="en-US" b="1" dirty="0"/>
              <a:t>Real Estate data</a:t>
            </a:r>
            <a:br>
              <a:rPr lang="en-US" b="1" dirty="0"/>
            </a:br>
            <a:r>
              <a:rPr lang="en-US" b="1" dirty="0"/>
              <a:t>	</a:t>
            </a:r>
            <a:r>
              <a:rPr lang="en-US" u="sng" dirty="0">
                <a:hlinkClick r:id="rId4"/>
              </a:rPr>
              <a:t>https://www.zillow.com/research/data/</a:t>
            </a:r>
            <a:endParaRPr lang="en-US" u="sng" dirty="0"/>
          </a:p>
          <a:p>
            <a:r>
              <a:rPr lang="en-US" b="1" dirty="0"/>
              <a:t>Restaurant data:</a:t>
            </a:r>
            <a:endParaRPr lang="en-US" dirty="0"/>
          </a:p>
          <a:p>
            <a:pPr marL="914400" lvl="2" indent="0">
              <a:buNone/>
            </a:pPr>
            <a:r>
              <a:rPr lang="en-US" u="sng" dirty="0">
                <a:hlinkClick r:id="rId5"/>
              </a:rPr>
              <a:t>https://foursquare.com/</a:t>
            </a:r>
            <a:r>
              <a:rPr lang="en-US" dirty="0"/>
              <a:t> </a:t>
            </a:r>
            <a:endParaRPr lang="en-US" u="sng" dirty="0"/>
          </a:p>
        </p:txBody>
      </p:sp>
    </p:spTree>
    <p:extLst>
      <p:ext uri="{BB962C8B-B14F-4D97-AF65-F5344CB8AC3E}">
        <p14:creationId xmlns:p14="http://schemas.microsoft.com/office/powerpoint/2010/main" val="66792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D66F5-23AC-4E7F-9DDB-136FAEFDD584}"/>
              </a:ext>
            </a:extLst>
          </p:cNvPr>
          <p:cNvSpPr>
            <a:spLocks noGrp="1"/>
          </p:cNvSpPr>
          <p:nvPr>
            <p:ph type="title"/>
          </p:nvPr>
        </p:nvSpPr>
        <p:spPr/>
        <p:txBody>
          <a:bodyPr/>
          <a:lstStyle/>
          <a:p>
            <a:r>
              <a:rPr lang="en-US" dirty="0"/>
              <a:t>Employment Data</a:t>
            </a:r>
          </a:p>
        </p:txBody>
      </p:sp>
      <p:pic>
        <p:nvPicPr>
          <p:cNvPr id="7" name="Picture 6">
            <a:extLst>
              <a:ext uri="{FF2B5EF4-FFF2-40B4-BE49-F238E27FC236}">
                <a16:creationId xmlns:a16="http://schemas.microsoft.com/office/drawing/2014/main" id="{8D5BB8B9-7B45-4B84-B6EC-B7402DD25EE8}"/>
              </a:ext>
            </a:extLst>
          </p:cNvPr>
          <p:cNvPicPr>
            <a:picLocks noChangeAspect="1"/>
          </p:cNvPicPr>
          <p:nvPr/>
        </p:nvPicPr>
        <p:blipFill>
          <a:blip r:embed="rId2"/>
          <a:stretch>
            <a:fillRect/>
          </a:stretch>
        </p:blipFill>
        <p:spPr>
          <a:xfrm>
            <a:off x="1063649" y="1690688"/>
            <a:ext cx="10152219" cy="4519039"/>
          </a:xfrm>
          <a:prstGeom prst="rect">
            <a:avLst/>
          </a:prstGeom>
        </p:spPr>
      </p:pic>
    </p:spTree>
    <p:extLst>
      <p:ext uri="{BB962C8B-B14F-4D97-AF65-F5344CB8AC3E}">
        <p14:creationId xmlns:p14="http://schemas.microsoft.com/office/powerpoint/2010/main" val="424984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AE08-A5AA-4EA9-A95F-7D835D290274}"/>
              </a:ext>
            </a:extLst>
          </p:cNvPr>
          <p:cNvSpPr>
            <a:spLocks noGrp="1"/>
          </p:cNvSpPr>
          <p:nvPr>
            <p:ph type="title"/>
          </p:nvPr>
        </p:nvSpPr>
        <p:spPr/>
        <p:txBody>
          <a:bodyPr/>
          <a:lstStyle/>
          <a:p>
            <a:r>
              <a:rPr lang="en-US" dirty="0"/>
              <a:t>Transportation Data</a:t>
            </a:r>
          </a:p>
        </p:txBody>
      </p:sp>
      <p:pic>
        <p:nvPicPr>
          <p:cNvPr id="4" name="Content Placeholder 3">
            <a:extLst>
              <a:ext uri="{FF2B5EF4-FFF2-40B4-BE49-F238E27FC236}">
                <a16:creationId xmlns:a16="http://schemas.microsoft.com/office/drawing/2014/main" id="{B302F611-2AD2-48FB-9221-ABDF5FB6C77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1841567"/>
            <a:ext cx="9835497" cy="3901207"/>
          </a:xfrm>
          <a:prstGeom prst="rect">
            <a:avLst/>
          </a:prstGeom>
          <a:noFill/>
          <a:ln>
            <a:noFill/>
          </a:ln>
        </p:spPr>
      </p:pic>
    </p:spTree>
    <p:extLst>
      <p:ext uri="{BB962C8B-B14F-4D97-AF65-F5344CB8AC3E}">
        <p14:creationId xmlns:p14="http://schemas.microsoft.com/office/powerpoint/2010/main" val="235695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AECB0-B91E-4A64-9E8E-289D2EE5421D}"/>
              </a:ext>
            </a:extLst>
          </p:cNvPr>
          <p:cNvSpPr>
            <a:spLocks noGrp="1"/>
          </p:cNvSpPr>
          <p:nvPr>
            <p:ph type="title"/>
          </p:nvPr>
        </p:nvSpPr>
        <p:spPr/>
        <p:txBody>
          <a:bodyPr/>
          <a:lstStyle/>
          <a:p>
            <a:r>
              <a:rPr lang="en-US" dirty="0"/>
              <a:t>Industry Data</a:t>
            </a:r>
          </a:p>
        </p:txBody>
      </p:sp>
      <p:pic>
        <p:nvPicPr>
          <p:cNvPr id="4" name="Content Placeholder 3" descr="C:\Users\im043476\AppData\Local\Microsoft\Windows\INetCache\Content.MSO\2203AEC2.tmp">
            <a:extLst>
              <a:ext uri="{FF2B5EF4-FFF2-40B4-BE49-F238E27FC236}">
                <a16:creationId xmlns:a16="http://schemas.microsoft.com/office/drawing/2014/main" id="{5FAAC397-9DE3-4846-8F4F-E8DDCEB1F01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2021834"/>
            <a:ext cx="10929359" cy="3567115"/>
          </a:xfrm>
          <a:prstGeom prst="rect">
            <a:avLst/>
          </a:prstGeom>
          <a:noFill/>
          <a:ln>
            <a:noFill/>
          </a:ln>
        </p:spPr>
      </p:pic>
    </p:spTree>
    <p:extLst>
      <p:ext uri="{BB962C8B-B14F-4D97-AF65-F5344CB8AC3E}">
        <p14:creationId xmlns:p14="http://schemas.microsoft.com/office/powerpoint/2010/main" val="237723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0892-639A-4053-9B5D-7D55DEEC2857}"/>
              </a:ext>
            </a:extLst>
          </p:cNvPr>
          <p:cNvSpPr>
            <a:spLocks noGrp="1"/>
          </p:cNvSpPr>
          <p:nvPr>
            <p:ph type="title"/>
          </p:nvPr>
        </p:nvSpPr>
        <p:spPr/>
        <p:txBody>
          <a:bodyPr/>
          <a:lstStyle/>
          <a:p>
            <a:r>
              <a:rPr lang="en-US" dirty="0"/>
              <a:t>Income Data</a:t>
            </a:r>
          </a:p>
        </p:txBody>
      </p:sp>
      <p:pic>
        <p:nvPicPr>
          <p:cNvPr id="4" name="Content Placeholder 3">
            <a:extLst>
              <a:ext uri="{FF2B5EF4-FFF2-40B4-BE49-F238E27FC236}">
                <a16:creationId xmlns:a16="http://schemas.microsoft.com/office/drawing/2014/main" id="{50DB4388-8220-4174-ADF0-D4C7A5B165E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42369"/>
            <a:ext cx="9686925" cy="4363131"/>
          </a:xfrm>
          <a:prstGeom prst="rect">
            <a:avLst/>
          </a:prstGeom>
          <a:noFill/>
          <a:ln>
            <a:noFill/>
          </a:ln>
        </p:spPr>
      </p:pic>
    </p:spTree>
    <p:extLst>
      <p:ext uri="{BB962C8B-B14F-4D97-AF65-F5344CB8AC3E}">
        <p14:creationId xmlns:p14="http://schemas.microsoft.com/office/powerpoint/2010/main" val="283210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05A7-F0AD-4C90-BFA1-F9B6EA4FA66B}"/>
              </a:ext>
            </a:extLst>
          </p:cNvPr>
          <p:cNvSpPr>
            <a:spLocks noGrp="1"/>
          </p:cNvSpPr>
          <p:nvPr>
            <p:ph type="title"/>
          </p:nvPr>
        </p:nvSpPr>
        <p:spPr/>
        <p:txBody>
          <a:bodyPr/>
          <a:lstStyle/>
          <a:p>
            <a:r>
              <a:rPr lang="en-US" dirty="0"/>
              <a:t>Housing Data</a:t>
            </a:r>
          </a:p>
        </p:txBody>
      </p:sp>
      <p:pic>
        <p:nvPicPr>
          <p:cNvPr id="4" name="Content Placeholder 3">
            <a:extLst>
              <a:ext uri="{FF2B5EF4-FFF2-40B4-BE49-F238E27FC236}">
                <a16:creationId xmlns:a16="http://schemas.microsoft.com/office/drawing/2014/main" id="{A503028B-245B-4193-BD3A-D666BFE92A3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096532"/>
            <a:ext cx="6096000" cy="2791662"/>
          </a:xfrm>
          <a:prstGeom prst="rect">
            <a:avLst/>
          </a:prstGeom>
          <a:noFill/>
          <a:ln>
            <a:noFill/>
          </a:ln>
        </p:spPr>
      </p:pic>
      <p:pic>
        <p:nvPicPr>
          <p:cNvPr id="5" name="Picture 4">
            <a:extLst>
              <a:ext uri="{FF2B5EF4-FFF2-40B4-BE49-F238E27FC236}">
                <a16:creationId xmlns:a16="http://schemas.microsoft.com/office/drawing/2014/main" id="{39F6D3A0-FF63-4742-BC1D-FD9D836255DE}"/>
              </a:ext>
            </a:extLst>
          </p:cNvPr>
          <p:cNvPicPr>
            <a:picLocks noChangeAspect="1"/>
          </p:cNvPicPr>
          <p:nvPr/>
        </p:nvPicPr>
        <p:blipFill>
          <a:blip r:embed="rId3"/>
          <a:stretch>
            <a:fillRect/>
          </a:stretch>
        </p:blipFill>
        <p:spPr>
          <a:xfrm>
            <a:off x="6096000" y="2096532"/>
            <a:ext cx="6416013" cy="2791662"/>
          </a:xfrm>
          <a:prstGeom prst="rect">
            <a:avLst/>
          </a:prstGeom>
        </p:spPr>
      </p:pic>
      <p:sp>
        <p:nvSpPr>
          <p:cNvPr id="6" name="TextBox 5">
            <a:extLst>
              <a:ext uri="{FF2B5EF4-FFF2-40B4-BE49-F238E27FC236}">
                <a16:creationId xmlns:a16="http://schemas.microsoft.com/office/drawing/2014/main" id="{3BE22FB3-CB02-43EE-8A2B-B3CF161472B6}"/>
              </a:ext>
            </a:extLst>
          </p:cNvPr>
          <p:cNvSpPr txBox="1"/>
          <p:nvPr/>
        </p:nvSpPr>
        <p:spPr>
          <a:xfrm>
            <a:off x="6289705" y="5144568"/>
            <a:ext cx="3980121"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Plano housing units are one unit detached (single family home) and 25% are apartments (more than 10 units). Richardson has 47% single family homes and 35% apartments</a:t>
            </a:r>
          </a:p>
        </p:txBody>
      </p:sp>
      <p:sp>
        <p:nvSpPr>
          <p:cNvPr id="7" name="Oval 6">
            <a:extLst>
              <a:ext uri="{FF2B5EF4-FFF2-40B4-BE49-F238E27FC236}">
                <a16:creationId xmlns:a16="http://schemas.microsoft.com/office/drawing/2014/main" id="{5D0E0417-59CF-4AC2-98BA-3D1E6B4CF988}"/>
              </a:ext>
            </a:extLst>
          </p:cNvPr>
          <p:cNvSpPr/>
          <p:nvPr/>
        </p:nvSpPr>
        <p:spPr>
          <a:xfrm>
            <a:off x="6016239" y="3563596"/>
            <a:ext cx="1717705" cy="598206"/>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51C80AC9-DCE9-4D99-B91F-E046D13FB050}"/>
              </a:ext>
            </a:extLst>
          </p:cNvPr>
          <p:cNvSpPr/>
          <p:nvPr/>
        </p:nvSpPr>
        <p:spPr>
          <a:xfrm>
            <a:off x="9187926" y="3563596"/>
            <a:ext cx="1717705" cy="598206"/>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E630860-158F-49CA-ACCA-59B8E13786D8}"/>
              </a:ext>
            </a:extLst>
          </p:cNvPr>
          <p:cNvCxnSpPr>
            <a:stCxn id="6" idx="0"/>
          </p:cNvCxnSpPr>
          <p:nvPr/>
        </p:nvCxnSpPr>
        <p:spPr>
          <a:xfrm flipH="1" flipV="1">
            <a:off x="7528845" y="4161802"/>
            <a:ext cx="750921" cy="982766"/>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5330D14-D47E-4B0F-BAB5-02353D510C3C}"/>
              </a:ext>
            </a:extLst>
          </p:cNvPr>
          <p:cNvCxnSpPr>
            <a:stCxn id="6" idx="0"/>
          </p:cNvCxnSpPr>
          <p:nvPr/>
        </p:nvCxnSpPr>
        <p:spPr>
          <a:xfrm flipV="1">
            <a:off x="8279766" y="4161802"/>
            <a:ext cx="1086425" cy="982766"/>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8857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6BF0-8487-47C0-838C-A6739D2B8E50}"/>
              </a:ext>
            </a:extLst>
          </p:cNvPr>
          <p:cNvSpPr>
            <a:spLocks noGrp="1"/>
          </p:cNvSpPr>
          <p:nvPr>
            <p:ph type="title"/>
          </p:nvPr>
        </p:nvSpPr>
        <p:spPr/>
        <p:txBody>
          <a:bodyPr/>
          <a:lstStyle/>
          <a:p>
            <a:r>
              <a:rPr lang="en-US" dirty="0"/>
              <a:t>Year built and Mortgage Data</a:t>
            </a:r>
          </a:p>
        </p:txBody>
      </p:sp>
      <p:pic>
        <p:nvPicPr>
          <p:cNvPr id="4" name="Content Placeholder 3">
            <a:extLst>
              <a:ext uri="{FF2B5EF4-FFF2-40B4-BE49-F238E27FC236}">
                <a16:creationId xmlns:a16="http://schemas.microsoft.com/office/drawing/2014/main" id="{549538A9-EB67-4FCB-A8A6-D957265AB2A9}"/>
              </a:ext>
            </a:extLst>
          </p:cNvPr>
          <p:cNvPicPr>
            <a:picLocks noGrp="1" noChangeAspect="1"/>
          </p:cNvPicPr>
          <p:nvPr>
            <p:ph idx="1"/>
          </p:nvPr>
        </p:nvPicPr>
        <p:blipFill>
          <a:blip r:embed="rId2"/>
          <a:stretch>
            <a:fillRect/>
          </a:stretch>
        </p:blipFill>
        <p:spPr>
          <a:xfrm>
            <a:off x="73093" y="2484682"/>
            <a:ext cx="6101701" cy="2383743"/>
          </a:xfrm>
          <a:prstGeom prst="rect">
            <a:avLst/>
          </a:prstGeom>
        </p:spPr>
      </p:pic>
      <p:pic>
        <p:nvPicPr>
          <p:cNvPr id="5" name="Picture 4">
            <a:extLst>
              <a:ext uri="{FF2B5EF4-FFF2-40B4-BE49-F238E27FC236}">
                <a16:creationId xmlns:a16="http://schemas.microsoft.com/office/drawing/2014/main" id="{0BADDE65-7665-4CCC-9AB5-744CFC0278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74794" y="2484682"/>
            <a:ext cx="6017206" cy="2381250"/>
          </a:xfrm>
          <a:prstGeom prst="rect">
            <a:avLst/>
          </a:prstGeom>
          <a:noFill/>
          <a:ln>
            <a:noFill/>
          </a:ln>
        </p:spPr>
      </p:pic>
      <p:sp>
        <p:nvSpPr>
          <p:cNvPr id="6" name="TextBox 5">
            <a:extLst>
              <a:ext uri="{FF2B5EF4-FFF2-40B4-BE49-F238E27FC236}">
                <a16:creationId xmlns:a16="http://schemas.microsoft.com/office/drawing/2014/main" id="{82B08A01-14BC-4FDC-9B91-036842647093}"/>
              </a:ext>
            </a:extLst>
          </p:cNvPr>
          <p:cNvSpPr txBox="1"/>
          <p:nvPr/>
        </p:nvSpPr>
        <p:spPr>
          <a:xfrm>
            <a:off x="1871529" y="5292546"/>
            <a:ext cx="4613826"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Richardson is an earlier suburb of Dallas Fort-Worth metroplex. It shows in the dataset Richardson housing units are 10-15 years older than Plano. </a:t>
            </a:r>
          </a:p>
        </p:txBody>
      </p:sp>
      <p:cxnSp>
        <p:nvCxnSpPr>
          <p:cNvPr id="8" name="Straight Arrow Connector 7">
            <a:extLst>
              <a:ext uri="{FF2B5EF4-FFF2-40B4-BE49-F238E27FC236}">
                <a16:creationId xmlns:a16="http://schemas.microsoft.com/office/drawing/2014/main" id="{CA463F55-0A0A-4E9B-A2E9-657947C46B2E}"/>
              </a:ext>
            </a:extLst>
          </p:cNvPr>
          <p:cNvCxnSpPr>
            <a:stCxn id="6" idx="0"/>
          </p:cNvCxnSpPr>
          <p:nvPr/>
        </p:nvCxnSpPr>
        <p:spPr>
          <a:xfrm flipV="1">
            <a:off x="4178442" y="4025069"/>
            <a:ext cx="470470" cy="1267477"/>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5666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1FAAE6814C364684C4BC789BD59661" ma:contentTypeVersion="13" ma:contentTypeDescription="Create a new document." ma:contentTypeScope="" ma:versionID="9c71e4717f5dfeae71079bf2579d29da">
  <xsd:schema xmlns:xsd="http://www.w3.org/2001/XMLSchema" xmlns:xs="http://www.w3.org/2001/XMLSchema" xmlns:p="http://schemas.microsoft.com/office/2006/metadata/properties" xmlns:ns3="c4fa469f-ce49-4478-b78d-20ea4b41f7ac" xmlns:ns4="39f302ae-3cba-490f-b808-bc39829e1aca" targetNamespace="http://schemas.microsoft.com/office/2006/metadata/properties" ma:root="true" ma:fieldsID="34d20238510cea26712cb6c59948aac5" ns3:_="" ns4:_="">
    <xsd:import namespace="c4fa469f-ce49-4478-b78d-20ea4b41f7ac"/>
    <xsd:import namespace="39f302ae-3cba-490f-b808-bc39829e1ac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a469f-ce49-4478-b78d-20ea4b41f7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f302ae-3cba-490f-b808-bc39829e1ac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B58FA7-5D27-4E0B-BD2C-881CDCDECA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fa469f-ce49-4478-b78d-20ea4b41f7ac"/>
    <ds:schemaRef ds:uri="39f302ae-3cba-490f-b808-bc39829e1a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603B81-2D39-4106-94D2-9A5FE1B7CB6C}">
  <ds:schemaRefs>
    <ds:schemaRef ds:uri="http://schemas.microsoft.com/sharepoint/v3/contenttype/forms"/>
  </ds:schemaRefs>
</ds:datastoreItem>
</file>

<file path=customXml/itemProps3.xml><?xml version="1.0" encoding="utf-8"?>
<ds:datastoreItem xmlns:ds="http://schemas.openxmlformats.org/officeDocument/2006/customXml" ds:itemID="{21B4D27E-E322-42DD-BA20-3CE80A7465BE}">
  <ds:schemaRefs>
    <ds:schemaRef ds:uri="39f302ae-3cba-490f-b808-bc39829e1aca"/>
    <ds:schemaRef ds:uri="http://purl.org/dc/terms/"/>
    <ds:schemaRef ds:uri="http://schemas.openxmlformats.org/package/2006/metadata/core-properties"/>
    <ds:schemaRef ds:uri="c4fa469f-ce49-4478-b78d-20ea4b41f7a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126</TotalTime>
  <Words>327</Words>
  <Application>Microsoft Office PowerPoint</Application>
  <PresentationFormat>Widescreen</PresentationFormat>
  <Paragraphs>33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The North Texas Migration</vt:lpstr>
      <vt:lpstr>Objective</vt:lpstr>
      <vt:lpstr>Data sets used</vt:lpstr>
      <vt:lpstr>Employment Data</vt:lpstr>
      <vt:lpstr>Transportation Data</vt:lpstr>
      <vt:lpstr>Industry Data</vt:lpstr>
      <vt:lpstr>Income Data</vt:lpstr>
      <vt:lpstr>Housing Data</vt:lpstr>
      <vt:lpstr>Year built and Mortgage Data</vt:lpstr>
      <vt:lpstr>Population by Zip code &amp; Gender Data</vt:lpstr>
      <vt:lpstr>Age and Race Data</vt:lpstr>
      <vt:lpstr>Crime Data</vt:lpstr>
      <vt:lpstr>Zillow Real Estate data</vt:lpstr>
      <vt:lpstr>Four Square data</vt:lpstr>
      <vt:lpstr>Observation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Kader, Imran [CTO]</dc:creator>
  <cp:lastModifiedBy>Kader, Imran [CTO]</cp:lastModifiedBy>
  <cp:revision>8</cp:revision>
  <dcterms:created xsi:type="dcterms:W3CDTF">2020-06-23T20:18:10Z</dcterms:created>
  <dcterms:modified xsi:type="dcterms:W3CDTF">2020-06-23T22:25:08Z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0x010100121FAAE6814C364684C4BC789BD59661</vt:lpwstr>
  </property>
</Properties>
</file>